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3657600"/>
            <a:ext cx="4572000" cy="1828800"/>
          </a:xfrm>
          <a:prstGeom prst="rect">
            <a:avLst/>
          </a:prstGeom>
          <a:noFill/>
        </p:spPr>
        <p:txBody>
          <a:bodyPr wrap="none">
            <a:spAutoFit/>
          </a:bodyPr>
          <a:lstStyle/>
          <a:p>
            <a:pPr>
              <a:defRPr sz="2400">
                <a:solidFill>
                  <a:srgbClr val="FFFFFF"/>
                </a:solidFill>
              </a:defRPr>
            </a:pPr>
            <a:r>
              <a:t>oefening 7</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Januari 2024</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admitantieverloop aan 500 en 550 MHz</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Een baantje op een PCB heeft een karakteristieke impedantie van 64 Ohm. Gebruik je Smith kaart om een belasting bestaande uit een resistief deel van 32 Ohm en een capacitief deel van 5 pF in parallel, aan te passen aan dit baantje voor een frequentie van 500 MHz (</a:t>
            </a:r>
            <a:r>
              <a:t>λ</a:t>
            </a:r>
            <a:r>
              <a:rPr sz="1800" baseline="-25000"/>
              <a:t>PCB</a:t>
            </a:r>
            <a:r>
              <a:t>= 328 mm) door het gebruik van een open stukje transmissielijn van de juiste lengte aangebracht op de juiste positie. Bereken deze lengte en positie.</a:t>
            </a:r>
          </a:p>
          <a:p>
            <a:pPr/>
          </a:p>
          <a:p>
            <a:pPr/>
            <a:r>
              <a:t>Wanneer het baantje aangepast is op 500 MHz, zullen we op 550 MHz wel reflectie hebben. Bereken hoegroot de reflectie is (ter hoogte van het stukje open transmissielijn) ten gevolge van een signaal van 550 MHz.</a:t>
            </a:r>
          </a:p>
        </p:txBody>
      </p:sp>
      <p:sp>
        <p:nvSpPr>
          <p:cNvPr id="3" name="Title 2"/>
          <p:cNvSpPr>
            <a:spLocks noGrp="1"/>
          </p:cNvSpPr>
          <p:nvPr>
            <p:ph type="title"/>
          </p:nvPr>
        </p:nvSpPr>
        <p:spPr/>
        <p:txBody>
          <a:bodyPr wrap="square">
            <a:noAutofit/>
          </a:bodyPr>
          <a:lstStyle/>
          <a:p>
            <a:r>
              <a:rPr sz="3200" b="1" i="0">
                <a:latin typeface="Arial"/>
              </a:rPr>
              <a:t>Opgave</a:t>
            </a:r>
            <a:endParaRPr sz="3200" b="1" i="0">
              <a:latin typeface="Arial"/>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aangepaste antenne</a:t>
            </a:r>
            <a:endParaRPr sz="3200" b="1" i="0">
              <a:latin typeface="Arial"/>
            </a:endParaRPr>
          </a:p>
        </p:txBody>
      </p:sp>
      <p:pic>
        <p:nvPicPr>
          <p:cNvPr id="3" name="Picture 2" descr="image.png"/>
          <p:cNvPicPr>
            <a:picLocks noChangeAspect="1"/>
          </p:cNvPicPr>
          <p:nvPr/>
        </p:nvPicPr>
        <p:blipFill>
          <a:blip r:embed="rId2"/>
          <a:stretch>
            <a:fillRect/>
          </a:stretch>
        </p:blipFill>
        <p:spPr>
          <a:xfrm>
            <a:off x="3418840" y="539496"/>
            <a:ext cx="535432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p>
        </p:txBody>
      </p:sp>
      <p:sp>
        <p:nvSpPr>
          <p:cNvPr id="3" name="Title 2"/>
          <p:cNvSpPr>
            <a:spLocks noGrp="1"/>
          </p:cNvSpPr>
          <p:nvPr>
            <p:ph type="title"/>
          </p:nvPr>
        </p:nvSpPr>
        <p:spPr/>
        <p:txBody>
          <a:bodyPr wrap="square">
            <a:noAutofit/>
          </a:bodyPr>
          <a:lstStyle/>
          <a:p>
            <a:r>
              <a:rPr sz="3200" b="1" i="0">
                <a:latin typeface="Arial"/>
              </a:rPr>
              <a:t>Initiele waarde van de admittantie</a:t>
            </a:r>
            <a:endParaRPr sz="3200" b="1" i="0">
              <a:latin typeface="Arial"/>
            </a:endParaRPr>
          </a:p>
        </p:txBody>
      </p:sp>
      <p:pic>
        <p:nvPicPr>
          <p:cNvPr id="4" name="Picture 3" descr="image.png"/>
          <p:cNvPicPr>
            <a:picLocks noChangeAspect="1"/>
          </p:cNvPicPr>
          <p:nvPr/>
        </p:nvPicPr>
        <p:blipFill>
          <a:blip r:embed="rId2"/>
          <a:stretch>
            <a:fillRect/>
          </a:stretch>
        </p:blipFill>
        <p:spPr>
          <a:xfrm>
            <a:off x="4786312" y="9563942"/>
            <a:ext cx="2619375" cy="809625"/>
          </a:xfrm>
          <a:prstGeom prst="rect">
            <a:avLst/>
          </a:prstGeom>
        </p:spPr>
      </p:pic>
      <p:pic>
        <p:nvPicPr>
          <p:cNvPr id="5" name="Picture 4" descr="image.png"/>
          <p:cNvPicPr>
            <a:picLocks noChangeAspect="1"/>
          </p:cNvPicPr>
          <p:nvPr/>
        </p:nvPicPr>
        <p:blipFill>
          <a:blip r:embed="rId3"/>
          <a:stretch>
            <a:fillRect/>
          </a:stretch>
        </p:blipFill>
        <p:spPr>
          <a:xfrm>
            <a:off x="2909887" y="10647887"/>
            <a:ext cx="6372225" cy="809625"/>
          </a:xfrm>
          <a:prstGeom prst="rect">
            <a:avLst/>
          </a:prstGeom>
        </p:spPr>
      </p:pic>
      <p:pic>
        <p:nvPicPr>
          <p:cNvPr id="6" name="Picture 5" descr="image.png"/>
          <p:cNvPicPr>
            <a:picLocks noChangeAspect="1"/>
          </p:cNvPicPr>
          <p:nvPr/>
        </p:nvPicPr>
        <p:blipFill>
          <a:blip r:embed="rId4"/>
          <a:stretch>
            <a:fillRect/>
          </a:stretch>
        </p:blipFill>
        <p:spPr>
          <a:xfrm>
            <a:off x="4748212" y="11731832"/>
            <a:ext cx="2695575" cy="3429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baantje op PCB (cm)</a:t>
            </a:r>
            <a:endParaRPr sz="2400" b="0" i="0">
              <a:latin typeface="Courier"/>
            </a:endParaRPr>
          </a:p>
          <a:p>
            <a:pPr>
              <a:lnSpc>
                <a:spcPts val="2400"/>
              </a:lnSpc>
              <a:defRPr>
                <a:solidFill>
                  <a:srgbClr val="000000"/>
                </a:solidFill>
              </a:defRPr>
            </a:pPr>
            <a:r>
              <a:rPr sz="2400" b="0" i="0">
                <a:latin typeface="Courier"/>
              </a:rPr>
              <a:t>  88    Y= 16.19-15.94j mS            lengte=4.01 cm</a:t>
            </a:r>
            <a:endParaRPr sz="2400" b="0" i="0">
              <a:latin typeface="Courier"/>
            </a:endParaRPr>
          </a:p>
          <a:p>
            <a:pPr>
              <a:lnSpc>
                <a:spcPts val="2400"/>
              </a:lnSpc>
              <a:defRPr>
                <a:solidFill>
                  <a:srgbClr val="000000"/>
                </a:solidFill>
              </a:defRPr>
            </a:pPr>
            <a:r>
              <a:rPr sz="2400" b="0" i="0">
                <a:latin typeface="Courier"/>
              </a:rPr>
              <a:t>  89    Y= 15.90-15.80j mS            lengte=4.05 cm</a:t>
            </a:r>
            <a:endParaRPr sz="2400" b="0" i="0">
              <a:latin typeface="Courier"/>
            </a:endParaRPr>
          </a:p>
          <a:p>
            <a:pPr>
              <a:lnSpc>
                <a:spcPts val="2400"/>
              </a:lnSpc>
              <a:defRPr>
                <a:solidFill>
                  <a:srgbClr val="000000"/>
                </a:solidFill>
              </a:defRPr>
            </a:pPr>
            <a:r>
              <a:rPr sz="2400" b="0" i="0">
                <a:latin typeface="Courier"/>
              </a:rPr>
              <a:t>  90    Y= 15.62-15.67j mS            lengte=4.10 cm</a:t>
            </a:r>
            <a:endParaRPr sz="2400" b="0" i="0">
              <a:latin typeface="Courier"/>
            </a:endParaRPr>
          </a:p>
          <a:p>
            <a:pPr>
              <a:lnSpc>
                <a:spcPts val="2400"/>
              </a:lnSpc>
              <a:defRPr>
                <a:solidFill>
                  <a:srgbClr val="000000"/>
                </a:solidFill>
              </a:defRPr>
            </a:pPr>
            <a:r>
              <a:rPr sz="2400" b="0" i="0">
                <a:latin typeface="Courier"/>
              </a:rPr>
              <a:t>  91    Y= 15.36-15.53j mS            lengte=4.15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Berekening admittantie voor verschillende lengtes</a:t>
            </a:r>
            <a:endParaRPr sz="3200" b="1" i="0">
              <a:latin typeface="Arial"/>
            </a:endParaR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admittantie: aanpassing+open transmissielijn</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coax (cm)</a:t>
            </a:r>
            <a:endParaRPr sz="2400" b="0" i="0">
              <a:latin typeface="Courier"/>
            </a:endParaRPr>
          </a:p>
          <a:p>
            <a:pPr>
              <a:lnSpc>
                <a:spcPts val="2400"/>
              </a:lnSpc>
              <a:defRPr>
                <a:solidFill>
                  <a:srgbClr val="000000"/>
                </a:solidFill>
              </a:defRPr>
            </a:pPr>
            <a:r>
              <a:rPr sz="2400" b="0" i="0">
                <a:latin typeface="Courier"/>
              </a:rPr>
              <a:t>  86       Y= +14.57j mS     lengte=3.92 cm</a:t>
            </a:r>
            <a:endParaRPr sz="2400" b="0" i="0">
              <a:latin typeface="Courier"/>
            </a:endParaRPr>
          </a:p>
          <a:p>
            <a:pPr>
              <a:lnSpc>
                <a:spcPts val="2400"/>
              </a:lnSpc>
              <a:defRPr>
                <a:solidFill>
                  <a:srgbClr val="000000"/>
                </a:solidFill>
              </a:defRPr>
            </a:pPr>
            <a:r>
              <a:rPr sz="2400" b="0" i="0">
                <a:latin typeface="Courier"/>
              </a:rPr>
              <a:t>  87       Y= +14.83j mS     lengte=3.96 cm</a:t>
            </a:r>
            <a:endParaRPr sz="2400" b="0" i="0">
              <a:latin typeface="Courier"/>
            </a:endParaRPr>
          </a:p>
          <a:p>
            <a:pPr>
              <a:lnSpc>
                <a:spcPts val="2400"/>
              </a:lnSpc>
              <a:defRPr>
                <a:solidFill>
                  <a:srgbClr val="000000"/>
                </a:solidFill>
              </a:defRPr>
            </a:pPr>
            <a:r>
              <a:rPr sz="2400" b="0" i="0">
                <a:latin typeface="Courier"/>
              </a:rPr>
              <a:t>  88       Y= +15.09j mS     lengte=4.01 cm</a:t>
            </a:r>
            <a:endParaRPr sz="2400" b="0" i="0">
              <a:latin typeface="Courier"/>
            </a:endParaRPr>
          </a:p>
          <a:p>
            <a:pPr>
              <a:lnSpc>
                <a:spcPts val="2400"/>
              </a:lnSpc>
              <a:defRPr>
                <a:solidFill>
                  <a:srgbClr val="000000"/>
                </a:solidFill>
              </a:defRPr>
            </a:pPr>
            <a:r>
              <a:rPr sz="2400" b="0" i="0">
                <a:latin typeface="Courier"/>
              </a:rPr>
              <a:t>  89       Y= +15.35j mS     lengte=4.05 cm</a:t>
            </a:r>
            <a:endParaRPr sz="2400" b="0" i="0">
              <a:latin typeface="Courier"/>
            </a:endParaRPr>
          </a:p>
          <a:p>
            <a:pPr>
              <a:lnSpc>
                <a:spcPts val="2400"/>
              </a:lnSpc>
              <a:defRPr>
                <a:solidFill>
                  <a:srgbClr val="000000"/>
                </a:solidFill>
              </a:defRPr>
            </a:pPr>
            <a:r>
              <a:rPr sz="2400" b="0" i="0">
                <a:latin typeface="Courier"/>
              </a:rPr>
              <a:t>  90       Y= +15.63j mS     lengte=4.10 cm</a:t>
            </a:r>
            <a:endParaRPr sz="2400" b="0" i="0">
              <a:latin typeface="Courier"/>
            </a:endParaRPr>
          </a:p>
          <a:p>
            <a:pPr>
              <a:lnSpc>
                <a:spcPts val="2400"/>
              </a:lnSpc>
              <a:defRPr>
                <a:solidFill>
                  <a:srgbClr val="000000"/>
                </a:solidFill>
              </a:defRPr>
            </a:pPr>
            <a:r>
              <a:rPr sz="2400" b="0" i="0">
                <a:latin typeface="Courier"/>
              </a:rPr>
              <a:t>  91       Y= +15.90j mS     lengte=4.15 cm</a:t>
            </a:r>
            <a:endParaRPr sz="2400" b="0" i="0">
              <a:latin typeface="Courier"/>
            </a:endParaRPr>
          </a:p>
          <a:p>
            <a:pPr>
              <a:lnSpc>
                <a:spcPts val="2400"/>
              </a:lnSpc>
              <a:defRPr>
                <a:solidFill>
                  <a:srgbClr val="000000"/>
                </a:solidFill>
              </a:defRPr>
            </a:pPr>
            <a:r>
              <a:rPr sz="2400" b="0" i="0">
                <a:latin typeface="Courier"/>
              </a:rPr>
              <a:t>  92       Y= +16.18j mS     lengte=4.19 cm</a:t>
            </a:r>
            <a:endParaRPr sz="2400" b="0" i="0">
              <a:latin typeface="Courier"/>
            </a:endParaRPr>
          </a:p>
          <a:p>
            <a:pPr>
              <a:lnSpc>
                <a:spcPts val="2400"/>
              </a:lnSpc>
              <a:defRPr>
                <a:solidFill>
                  <a:srgbClr val="000000"/>
                </a:solidFill>
              </a:defRPr>
            </a:pPr>
            <a:r>
              <a:rPr sz="2400" b="0" i="0">
                <a:latin typeface="Courier"/>
              </a:rPr>
              <a:t>  93       Y= +16.47j mS     lengte=4.24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100" b="1" i="0">
                <a:latin typeface="Arial"/>
              </a:rPr>
              <a:t>admittantie open transmissielijn als functie van de lengte</a:t>
            </a:r>
            <a:endParaRPr sz="3100" b="1" i="0">
              <a:latin typeface="Arial"/>
            </a:endParaR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aangepaste antenne</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39496"/>
            <a:ext cx="12192000" cy="4592650"/>
          </a:xfrm>
          <a:prstGeom prst="rect">
            <a:avLst/>
          </a:prstGeom>
        </p:spPr>
      </p:pic>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